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339" r:id="rId13"/>
    <p:sldId id="534" r:id="rId14"/>
    <p:sldId id="535" r:id="rId15"/>
    <p:sldId id="267" r:id="rId16"/>
    <p:sldId id="536" r:id="rId17"/>
    <p:sldId id="277" r:id="rId18"/>
    <p:sldId id="542" r:id="rId19"/>
    <p:sldId id="279" r:id="rId20"/>
    <p:sldId id="544" r:id="rId21"/>
    <p:sldId id="545" r:id="rId22"/>
    <p:sldId id="280" r:id="rId23"/>
    <p:sldId id="548" r:id="rId24"/>
    <p:sldId id="342" r:id="rId25"/>
    <p:sldId id="343" r:id="rId26"/>
    <p:sldId id="269" r:id="rId27"/>
    <p:sldId id="272" r:id="rId28"/>
    <p:sldId id="552" r:id="rId29"/>
    <p:sldId id="356" r:id="rId30"/>
    <p:sldId id="357" r:id="rId31"/>
    <p:sldId id="362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Vocabulaire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TensorFlow</a:t>
            </a:r>
            <a:r>
              <a:rPr lang="fr-FR" sz="2400" dirty="0"/>
              <a:t> et </a:t>
            </a:r>
            <a:r>
              <a:rPr lang="fr-FR" sz="2400" dirty="0" err="1"/>
              <a:t>SKLearn</a:t>
            </a:r>
            <a:r>
              <a:rPr lang="fr-FR" sz="2400" dirty="0"/>
              <a:t> n’utilisent pas le même vocabulaire</a:t>
            </a:r>
          </a:p>
          <a:p>
            <a:r>
              <a:rPr lang="fr-FR" sz="2400" dirty="0" err="1"/>
              <a:t>TrainingSet</a:t>
            </a:r>
            <a:endParaRPr lang="fr-FR" sz="2400" dirty="0"/>
          </a:p>
          <a:p>
            <a:pPr lvl="1"/>
            <a:r>
              <a:rPr lang="fr-FR" sz="2000" dirty="0"/>
              <a:t>Jeux d’entrainement</a:t>
            </a:r>
          </a:p>
          <a:p>
            <a:pPr lvl="1"/>
            <a:r>
              <a:rPr lang="fr-FR" sz="2000" dirty="0"/>
              <a:t>Calcul du </a:t>
            </a:r>
            <a:r>
              <a:rPr lang="fr-FR" sz="2000" dirty="0" err="1"/>
              <a:t>Loss</a:t>
            </a:r>
            <a:endParaRPr lang="fr-FR" sz="2000" dirty="0"/>
          </a:p>
          <a:p>
            <a:r>
              <a:rPr lang="fr-FR" sz="2400" dirty="0" err="1"/>
              <a:t>ValidationSet</a:t>
            </a:r>
            <a:endParaRPr lang="fr-FR" sz="2400" dirty="0"/>
          </a:p>
          <a:p>
            <a:pPr lvl="1"/>
            <a:r>
              <a:rPr lang="fr-FR" sz="2000" dirty="0"/>
              <a:t>Jeux pour mesurer la qualité du modèle</a:t>
            </a:r>
          </a:p>
          <a:p>
            <a:pPr lvl="1"/>
            <a:r>
              <a:rPr lang="fr-FR" sz="2000" dirty="0"/>
              <a:t>Ne doit jamais être vu du modèle</a:t>
            </a:r>
          </a:p>
          <a:p>
            <a:r>
              <a:rPr lang="fr-FR" sz="2400" dirty="0" err="1"/>
              <a:t>TestSet</a:t>
            </a:r>
            <a:endParaRPr lang="fr-FR" sz="2400" dirty="0"/>
          </a:p>
          <a:p>
            <a:pPr lvl="1"/>
            <a:r>
              <a:rPr lang="fr-FR" sz="2000" dirty="0"/>
              <a:t>Recette finale</a:t>
            </a:r>
          </a:p>
          <a:p>
            <a:pPr lvl="1"/>
            <a:r>
              <a:rPr lang="fr-FR" sz="2000" dirty="0"/>
              <a:t>Ne doit jamais être vu des développeurs</a:t>
            </a:r>
          </a:p>
        </p:txBody>
      </p:sp>
    </p:spTree>
    <p:extLst>
      <p:ext uri="{BB962C8B-B14F-4D97-AF65-F5344CB8AC3E}">
        <p14:creationId xmlns:p14="http://schemas.microsoft.com/office/powerpoint/2010/main" val="152137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avez un objet x, et un objet fichier f ouvert en écriture, la voie la plus simple de ``</a:t>
            </a:r>
            <a:r>
              <a:rPr lang="fr-FR" dirty="0" err="1"/>
              <a:t>pickler</a:t>
            </a:r>
            <a:r>
              <a:rPr lang="fr-FR" dirty="0"/>
              <a:t>'' l'objet prend seulement une ligne de code </a:t>
            </a:r>
          </a:p>
          <a:p>
            <a:pPr lvl="1"/>
            <a:r>
              <a:rPr lang="fr-FR" dirty="0" err="1"/>
              <a:t>pickle.dump</a:t>
            </a:r>
            <a:r>
              <a:rPr lang="fr-FR" dirty="0"/>
              <a:t>(x, f)</a:t>
            </a:r>
          </a:p>
          <a:p>
            <a:r>
              <a:rPr lang="fr-FR" dirty="0"/>
              <a:t>Pour ``</a:t>
            </a:r>
            <a:r>
              <a:rPr lang="fr-FR" dirty="0" err="1"/>
              <a:t>unpickler</a:t>
            </a:r>
            <a:r>
              <a:rPr lang="fr-FR" dirty="0"/>
              <a:t>'' l'objet, si f est un objet fichier ouvert en lecture</a:t>
            </a:r>
          </a:p>
          <a:p>
            <a:pPr lvl="1"/>
            <a:r>
              <a:rPr lang="fr-FR" dirty="0"/>
              <a:t>x = </a:t>
            </a:r>
            <a:r>
              <a:rPr lang="fr-FR" dirty="0" err="1"/>
              <a:t>pickle.load</a:t>
            </a:r>
            <a:r>
              <a:rPr lang="fr-FR" dirty="0"/>
              <a:t>(f)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6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difficile de comparer des données de l’ordre de 100000 et de l’ordre de 0.00001</a:t>
            </a:r>
          </a:p>
          <a:p>
            <a:pPr lvl="1"/>
            <a:r>
              <a:rPr lang="fr-FR" dirty="0"/>
              <a:t>La descente du gradient va être négligeable sur 100000 et important sur 0.00001</a:t>
            </a:r>
          </a:p>
          <a:p>
            <a:pPr lvl="1"/>
            <a:r>
              <a:rPr lang="fr-FR" dirty="0"/>
              <a:t>Peut empêcher un réseau de fonctionner</a:t>
            </a:r>
          </a:p>
          <a:p>
            <a:r>
              <a:rPr lang="fr-FR" dirty="0"/>
              <a:t>Standardisation</a:t>
            </a:r>
          </a:p>
          <a:p>
            <a:pPr lvl="1"/>
            <a:r>
              <a:rPr lang="fr-FR" dirty="0"/>
              <a:t>Permet de comparer des données comparables</a:t>
            </a:r>
          </a:p>
          <a:p>
            <a:pPr lvl="1"/>
            <a:r>
              <a:rPr lang="fr-FR" dirty="0"/>
              <a:t>Par exemple centrer les données sur zéro avec un écart type de 1</a:t>
            </a:r>
          </a:p>
          <a:p>
            <a:pPr lvl="1"/>
            <a:r>
              <a:rPr lang="fr-FR" dirty="0"/>
              <a:t>F(x) = (x – </a:t>
            </a:r>
            <a:r>
              <a:rPr lang="fr-FR" dirty="0" err="1"/>
              <a:t>moy</a:t>
            </a:r>
            <a:r>
              <a:rPr lang="fr-FR" dirty="0"/>
              <a:t>) / </a:t>
            </a:r>
            <a:r>
              <a:rPr lang="fr-FR" dirty="0" err="1"/>
              <a:t>std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122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Standardisation d’un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Permet de normaliser les données</a:t>
            </a:r>
          </a:p>
          <a:p>
            <a:r>
              <a:rPr lang="fr-FR" sz="2400" dirty="0" err="1"/>
              <a:t>MinMaxScaler</a:t>
            </a:r>
            <a:endParaRPr lang="fr-FR" sz="2400" dirty="0"/>
          </a:p>
          <a:p>
            <a:pPr lvl="1"/>
            <a:r>
              <a:rPr lang="fr-FR" sz="2000" dirty="0"/>
              <a:t>Transforme les données pour qu’elles soient comprises entre min et max</a:t>
            </a:r>
          </a:p>
          <a:p>
            <a:r>
              <a:rPr lang="fr-FR" sz="2400" dirty="0" err="1"/>
              <a:t>StandardScaler</a:t>
            </a:r>
            <a:endParaRPr lang="fr-FR" sz="2400" dirty="0"/>
          </a:p>
          <a:p>
            <a:pPr lvl="1"/>
            <a:r>
              <a:rPr lang="fr-FR" sz="2000" dirty="0"/>
              <a:t>Supprime la moyenne et la mise à l'échelle de la variance de l'unité et en centrant sur 0</a:t>
            </a:r>
          </a:p>
          <a:p>
            <a:pPr lvl="1"/>
            <a:r>
              <a:rPr lang="fr-FR" sz="2000" dirty="0"/>
              <a:t>La moyenne devient 0</a:t>
            </a:r>
          </a:p>
          <a:p>
            <a:pPr lvl="1"/>
            <a:r>
              <a:rPr lang="fr-FR" sz="2000" dirty="0"/>
              <a:t>L’écart type devient 1</a:t>
            </a:r>
          </a:p>
          <a:p>
            <a:r>
              <a:rPr lang="fr-FR" sz="2400" dirty="0" err="1"/>
              <a:t>RobustScaler</a:t>
            </a:r>
            <a:endParaRPr lang="fr-FR" sz="2400" dirty="0"/>
          </a:p>
          <a:p>
            <a:pPr lvl="1"/>
            <a:r>
              <a:rPr lang="fr-FR" sz="2000" dirty="0"/>
              <a:t>Fonctionne comme </a:t>
            </a:r>
            <a:r>
              <a:rPr lang="fr-FR" sz="2000" dirty="0" err="1"/>
              <a:t>StandardScaler</a:t>
            </a:r>
            <a:r>
              <a:rPr lang="fr-FR" sz="2000" dirty="0"/>
              <a:t> mais en quantile</a:t>
            </a:r>
          </a:p>
          <a:p>
            <a:pPr lvl="1"/>
            <a:r>
              <a:rPr lang="fr-FR" sz="2000" dirty="0"/>
              <a:t>Si x &lt; médiane = f(x) = (x – médiane) / quartile</a:t>
            </a:r>
          </a:p>
          <a:p>
            <a:pPr lvl="1"/>
            <a:r>
              <a:rPr lang="fr-FR" sz="2000" dirty="0"/>
              <a:t>Si x &gt; médiane = f(x) = (x – médiane) / 0.75ile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789041"/>
            <a:ext cx="4464496" cy="11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machines à vecteurs de support sont un ensemble de techniques d'apprentissage supervisé destinées à résoudre des problèmes de discrimination</a:t>
            </a:r>
          </a:p>
          <a:p>
            <a:pPr lvl="1"/>
            <a:r>
              <a:rPr lang="fr-FR" dirty="0"/>
              <a:t>Les SVM sont une généralisation des </a:t>
            </a:r>
            <a:r>
              <a:rPr lang="fr-FR" dirty="0" err="1"/>
              <a:t>classifieurs</a:t>
            </a:r>
            <a:r>
              <a:rPr lang="fr-FR" dirty="0"/>
              <a:t> linéaires.</a:t>
            </a:r>
          </a:p>
          <a:p>
            <a:pPr lvl="1"/>
            <a:r>
              <a:rPr lang="fr-FR" dirty="0"/>
              <a:t>Date années 1990 à partir des considérations théoriques de Vladimir </a:t>
            </a:r>
            <a:r>
              <a:rPr lang="fr-FR" dirty="0" err="1"/>
              <a:t>Vapnik</a:t>
            </a:r>
            <a:r>
              <a:rPr lang="fr-FR" dirty="0"/>
              <a:t> sur le développement d'une théorie statistique de l'apprentissage : la théorie de </a:t>
            </a:r>
            <a:r>
              <a:rPr lang="fr-FR" dirty="0" err="1"/>
              <a:t>Vapnik-Chervonenkis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0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SVC est </a:t>
            </a:r>
            <a:r>
              <a:rPr lang="fr-FR"/>
              <a:t>un classifier SVM</a:t>
            </a:r>
            <a:endParaRPr lang="fr-FR" dirty="0"/>
          </a:p>
          <a:p>
            <a:pPr lvl="1"/>
            <a:r>
              <a:rPr lang="fr-FR" dirty="0" err="1"/>
              <a:t>sklearn.svm.SVC</a:t>
            </a:r>
            <a:r>
              <a:rPr lang="fr-FR" dirty="0"/>
              <a:t>(C=1.0, </a:t>
            </a:r>
            <a:r>
              <a:rPr lang="fr-FR" dirty="0" err="1"/>
              <a:t>kernel</a:t>
            </a:r>
            <a:r>
              <a:rPr lang="fr-FR" dirty="0"/>
              <a:t>=’</a:t>
            </a:r>
            <a:r>
              <a:rPr lang="fr-FR" dirty="0" err="1"/>
              <a:t>rbf</a:t>
            </a:r>
            <a:r>
              <a:rPr lang="fr-FR" dirty="0"/>
              <a:t>’, </a:t>
            </a:r>
            <a:r>
              <a:rPr lang="fr-FR" dirty="0" err="1"/>
              <a:t>degree</a:t>
            </a:r>
            <a:r>
              <a:rPr lang="fr-FR" dirty="0"/>
              <a:t>=3, gamma=’auto’, coef0=0.0, </a:t>
            </a:r>
            <a:r>
              <a:rPr lang="fr-FR" dirty="0" err="1"/>
              <a:t>shrinking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, </a:t>
            </a:r>
            <a:r>
              <a:rPr lang="fr-FR" dirty="0" err="1"/>
              <a:t>probability</a:t>
            </a:r>
            <a:r>
              <a:rPr lang="fr-FR" dirty="0"/>
              <a:t>=False, </a:t>
            </a:r>
            <a:r>
              <a:rPr lang="fr-FR" dirty="0" err="1"/>
              <a:t>tol</a:t>
            </a:r>
            <a:r>
              <a:rPr lang="fr-FR" dirty="0"/>
              <a:t>=0.001, </a:t>
            </a:r>
            <a:r>
              <a:rPr lang="fr-FR" dirty="0" err="1"/>
              <a:t>cache_size</a:t>
            </a:r>
            <a:r>
              <a:rPr lang="fr-FR" dirty="0"/>
              <a:t>=200, </a:t>
            </a:r>
            <a:r>
              <a:rPr lang="fr-FR" dirty="0" err="1"/>
              <a:t>class_weight</a:t>
            </a:r>
            <a:r>
              <a:rPr lang="fr-FR" dirty="0"/>
              <a:t>=None, </a:t>
            </a:r>
            <a:r>
              <a:rPr lang="fr-FR" dirty="0" err="1"/>
              <a:t>verbose</a:t>
            </a:r>
            <a:r>
              <a:rPr lang="fr-FR" dirty="0"/>
              <a:t>=False, </a:t>
            </a:r>
            <a:r>
              <a:rPr lang="fr-FR" dirty="0" err="1"/>
              <a:t>max_iter</a:t>
            </a:r>
            <a:r>
              <a:rPr lang="fr-FR" dirty="0"/>
              <a:t>=-1, </a:t>
            </a:r>
            <a:r>
              <a:rPr lang="fr-FR" dirty="0" err="1"/>
              <a:t>decision_function_shape</a:t>
            </a:r>
            <a:r>
              <a:rPr lang="fr-FR" dirty="0"/>
              <a:t>=’</a:t>
            </a:r>
            <a:r>
              <a:rPr lang="fr-FR" dirty="0" err="1"/>
              <a:t>ovr</a:t>
            </a:r>
            <a:r>
              <a:rPr lang="fr-FR" dirty="0"/>
              <a:t>’, </a:t>
            </a:r>
            <a:r>
              <a:rPr lang="fr-FR" dirty="0" err="1"/>
              <a:t>random_state</a:t>
            </a:r>
            <a:r>
              <a:rPr lang="fr-FR" dirty="0"/>
              <a:t>=None)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 err="1"/>
              <a:t>svm</a:t>
            </a:r>
            <a:r>
              <a:rPr lang="fr-FR" dirty="0"/>
              <a:t> = </a:t>
            </a:r>
            <a:r>
              <a:rPr lang="fr-FR" dirty="0" err="1"/>
              <a:t>sk.svm.SVC</a:t>
            </a:r>
            <a:r>
              <a:rPr lang="fr-FR" dirty="0"/>
              <a:t>(C=0.1, </a:t>
            </a:r>
            <a:r>
              <a:rPr lang="fr-FR" dirty="0" err="1"/>
              <a:t>kernel</a:t>
            </a:r>
            <a:r>
              <a:rPr lang="fr-FR" dirty="0"/>
              <a:t>='</a:t>
            </a:r>
            <a:r>
              <a:rPr lang="fr-FR" dirty="0" err="1"/>
              <a:t>linear</a:t>
            </a:r>
            <a:r>
              <a:rPr lang="fr-FR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951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Kernel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6814B-F322-48D5-8F90-C756EF69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7" y="105273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C360BA-A065-419E-8020-069C3EB0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76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/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r>
              <a:rPr lang="fr-FR" dirty="0" err="1"/>
              <a:t>Clusterisation</a:t>
            </a:r>
            <a:r>
              <a:rPr lang="fr-FR" dirty="0"/>
              <a:t> (regroupement)</a:t>
            </a:r>
          </a:p>
          <a:p>
            <a:pPr lvl="1"/>
            <a:r>
              <a:rPr lang="fr-FR" dirty="0"/>
              <a:t>Réduction de dimension</a:t>
            </a:r>
          </a:p>
          <a:p>
            <a:pPr lvl="1"/>
            <a:r>
              <a:rPr lang="fr-FR" dirty="0"/>
              <a:t>Sélection de modèle</a:t>
            </a:r>
          </a:p>
          <a:p>
            <a:pPr lvl="1"/>
            <a:r>
              <a:rPr lang="fr-FR" dirty="0" err="1"/>
              <a:t>Preprocessing</a:t>
            </a:r>
            <a:r>
              <a:rPr lang="fr-FR" dirty="0"/>
              <a:t> (Filtrage, Randomisation)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20513</TotalTime>
  <Words>1101</Words>
  <Application>Microsoft Office PowerPoint</Application>
  <PresentationFormat>Grand écran</PresentationFormat>
  <Paragraphs>158</Paragraphs>
  <Slides>31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Vocabulaire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Pickle</vt:lpstr>
      <vt:lpstr>Scaling</vt:lpstr>
      <vt:lpstr>Standardisation d’un jeu de données</vt:lpstr>
      <vt:lpstr>SVM</vt:lpstr>
      <vt:lpstr>SVM</vt:lpstr>
      <vt:lpstr>Kernel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200</cp:revision>
  <dcterms:created xsi:type="dcterms:W3CDTF">2022-01-03T13:45:22Z</dcterms:created>
  <dcterms:modified xsi:type="dcterms:W3CDTF">2024-01-11T17:08:10Z</dcterms:modified>
</cp:coreProperties>
</file>